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57" r:id="rId5"/>
    <p:sldId id="258" r:id="rId6"/>
    <p:sldId id="259" r:id="rId7"/>
    <p:sldId id="260" r:id="rId8"/>
    <p:sldId id="261" r:id="rId9"/>
    <p:sldId id="296" r:id="rId10"/>
    <p:sldId id="285" r:id="rId11"/>
    <p:sldId id="262" r:id="rId12"/>
    <p:sldId id="263" r:id="rId13"/>
    <p:sldId id="264" r:id="rId14"/>
    <p:sldId id="265" r:id="rId15"/>
    <p:sldId id="266" r:id="rId16"/>
    <p:sldId id="267" r:id="rId17"/>
    <p:sldId id="297" r:id="rId18"/>
    <p:sldId id="286" r:id="rId19"/>
    <p:sldId id="275" r:id="rId20"/>
    <p:sldId id="276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84" r:id="rId29"/>
    <p:sldId id="287" r:id="rId30"/>
    <p:sldId id="288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95" r:id="rId39"/>
    <p:sldId id="307" r:id="rId40"/>
    <p:sldId id="291" r:id="rId41"/>
    <p:sldId id="292" r:id="rId42"/>
    <p:sldId id="293" r:id="rId43"/>
    <p:sldId id="294" r:id="rId44"/>
    <p:sldId id="306" r:id="rId45"/>
    <p:sldId id="308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9" r:id="rId55"/>
    <p:sldId id="316" r:id="rId56"/>
    <p:sldId id="317" r:id="rId57"/>
    <p:sldId id="310" r:id="rId58"/>
    <p:sldId id="311" r:id="rId59"/>
    <p:sldId id="312" r:id="rId60"/>
    <p:sldId id="313" r:id="rId61"/>
    <p:sldId id="314" r:id="rId62"/>
    <p:sldId id="315" r:id="rId63"/>
  </p:sldIdLst>
  <p:sldSz cx="9144000" cy="6858000" type="screen4x3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6" autoAdjust="0"/>
    <p:restoredTop sz="86264" autoAdjust="0"/>
  </p:normalViewPr>
  <p:slideViewPr>
    <p:cSldViewPr>
      <p:cViewPr varScale="1">
        <p:scale>
          <a:sx n="69" d="100"/>
          <a:sy n="69" d="100"/>
        </p:scale>
        <p:origin x="-6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4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3BAF-D133-4537-9CBC-DE476CE34577}" type="datetimeFigureOut">
              <a:rPr lang="es-ES" smtClean="0"/>
              <a:pPr/>
              <a:t>04/02/2012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0423-1B82-4229-8E1E-632178627C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3BAF-D133-4537-9CBC-DE476CE34577}" type="datetimeFigureOut">
              <a:rPr lang="es-ES" smtClean="0"/>
              <a:pPr/>
              <a:t>04/02/2012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0423-1B82-4229-8E1E-632178627C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3BAF-D133-4537-9CBC-DE476CE34577}" type="datetimeFigureOut">
              <a:rPr lang="es-ES" smtClean="0"/>
              <a:pPr/>
              <a:t>04/02/2012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0423-1B82-4229-8E1E-632178627C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3BAF-D133-4537-9CBC-DE476CE34577}" type="datetimeFigureOut">
              <a:rPr lang="es-ES" smtClean="0"/>
              <a:pPr/>
              <a:t>04/02/2012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0423-1B82-4229-8E1E-632178627C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3BAF-D133-4537-9CBC-DE476CE34577}" type="datetimeFigureOut">
              <a:rPr lang="es-ES" smtClean="0"/>
              <a:pPr/>
              <a:t>04/02/2012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0423-1B82-4229-8E1E-632178627C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3BAF-D133-4537-9CBC-DE476CE34577}" type="datetimeFigureOut">
              <a:rPr lang="es-ES" smtClean="0"/>
              <a:pPr/>
              <a:t>04/02/2012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0423-1B82-4229-8E1E-632178627C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3BAF-D133-4537-9CBC-DE476CE34577}" type="datetimeFigureOut">
              <a:rPr lang="es-ES" smtClean="0"/>
              <a:pPr/>
              <a:t>04/02/2012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0423-1B82-4229-8E1E-632178627C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3BAF-D133-4537-9CBC-DE476CE34577}" type="datetimeFigureOut">
              <a:rPr lang="es-ES" smtClean="0"/>
              <a:pPr/>
              <a:t>04/02/2012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0423-1B82-4229-8E1E-632178627C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3BAF-D133-4537-9CBC-DE476CE34577}" type="datetimeFigureOut">
              <a:rPr lang="es-ES" smtClean="0"/>
              <a:pPr/>
              <a:t>04/02/2012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0423-1B82-4229-8E1E-632178627C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3BAF-D133-4537-9CBC-DE476CE34577}" type="datetimeFigureOut">
              <a:rPr lang="es-ES" smtClean="0"/>
              <a:pPr/>
              <a:t>04/02/2012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0423-1B82-4229-8E1E-632178627C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3BAF-D133-4537-9CBC-DE476CE34577}" type="datetimeFigureOut">
              <a:rPr lang="es-ES" smtClean="0"/>
              <a:pPr/>
              <a:t>04/02/2012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F0423-1B82-4229-8E1E-632178627C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B3BAF-D133-4537-9CBC-DE476CE34577}" type="datetimeFigureOut">
              <a:rPr lang="es-ES" smtClean="0"/>
              <a:pPr/>
              <a:t>04/02/2012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F0423-1B82-4229-8E1E-632178627C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Distancias (giros y cambios)</a:t>
            </a:r>
            <a:br>
              <a:rPr lang="es-ES" sz="4800" dirty="0" smtClean="0">
                <a:solidFill>
                  <a:srgbClr val="FF0000"/>
                </a:solidFill>
              </a:rPr>
            </a:br>
            <a:r>
              <a:rPr lang="es-ES" sz="4800" dirty="0" smtClean="0">
                <a:solidFill>
                  <a:srgbClr val="FF0000"/>
                </a:solidFill>
              </a:rPr>
              <a:t>y abatimientos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>
                <a:solidFill>
                  <a:schemeClr val="tx2"/>
                </a:solidFill>
              </a:rPr>
              <a:t>Diédrico</a:t>
            </a:r>
            <a:endParaRPr lang="es-ES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Distancias (giros y cambios)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>
                <a:solidFill>
                  <a:schemeClr val="tx2"/>
                </a:solidFill>
              </a:rPr>
              <a:t>Diédrico</a:t>
            </a:r>
            <a:endParaRPr lang="es-ES" sz="3600" dirty="0">
              <a:solidFill>
                <a:schemeClr val="tx2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02694" y="0"/>
            <a:ext cx="76118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Distancia punto-plano por cambios</a:t>
            </a:r>
            <a:endParaRPr lang="es-E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7253324" y="476672"/>
            <a:ext cx="18037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Cambio</a:t>
            </a:r>
            <a:endParaRPr lang="es-E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267744" y="0"/>
            <a:ext cx="48817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Distancia punto-plano</a:t>
            </a:r>
            <a:endParaRPr lang="es-E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2267744" y="0"/>
            <a:ext cx="48817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Distancia punto-plano</a:t>
            </a:r>
            <a:endParaRPr lang="es-E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2267744" y="0"/>
            <a:ext cx="48817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Distancia punto-plano</a:t>
            </a:r>
            <a:endParaRPr lang="es-E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2267744" y="0"/>
            <a:ext cx="48817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Distancia punto-plano</a:t>
            </a:r>
            <a:endParaRPr lang="es-E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2267744" y="0"/>
            <a:ext cx="48817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Distancia punto-plano</a:t>
            </a:r>
            <a:endParaRPr lang="es-E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2267744" y="0"/>
            <a:ext cx="48817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Distancia punto-plano</a:t>
            </a:r>
            <a:endParaRPr lang="es-E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556792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(</a:t>
            </a:r>
            <a:r>
              <a:rPr lang="es-ES_tradnl" sz="2400" dirty="0" smtClean="0"/>
              <a:t>a’</a:t>
            </a:r>
            <a:r>
              <a:rPr lang="es-ES_tradnl" dirty="0" smtClean="0"/>
              <a:t>)</a:t>
            </a:r>
            <a:endParaRPr lang="es-ES" dirty="0"/>
          </a:p>
        </p:txBody>
      </p:sp>
      <p:sp>
        <p:nvSpPr>
          <p:cNvPr id="6" name="5 Conector"/>
          <p:cNvSpPr/>
          <p:nvPr/>
        </p:nvSpPr>
        <p:spPr>
          <a:xfrm>
            <a:off x="755576" y="191683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323528" y="620688"/>
            <a:ext cx="110447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Punto </a:t>
            </a:r>
            <a:r>
              <a:rPr lang="es-ES_tradnl" sz="2800" dirty="0" smtClean="0">
                <a:solidFill>
                  <a:srgbClr val="FF0000"/>
                </a:solidFill>
              </a:rPr>
              <a:t>A </a:t>
            </a:r>
            <a:endParaRPr lang="es-ES_tradnl" dirty="0" smtClean="0">
              <a:solidFill>
                <a:srgbClr val="FF0000"/>
              </a:solidFill>
            </a:endParaRPr>
          </a:p>
          <a:p>
            <a:r>
              <a:rPr lang="es-ES_tradnl" dirty="0" smtClean="0"/>
              <a:t>cambiado</a:t>
            </a:r>
            <a:endParaRPr lang="es-ES" dirty="0"/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899592" y="1340768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2267744" y="0"/>
            <a:ext cx="48817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Distancia punto-plano</a:t>
            </a:r>
            <a:endParaRPr lang="es-E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556792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(</a:t>
            </a:r>
            <a:r>
              <a:rPr lang="es-ES_tradnl" sz="2400" dirty="0" smtClean="0"/>
              <a:t>a’</a:t>
            </a:r>
            <a:r>
              <a:rPr lang="es-ES_tradnl" dirty="0" smtClean="0"/>
              <a:t>)</a:t>
            </a:r>
            <a:endParaRPr lang="es-ES" dirty="0"/>
          </a:p>
        </p:txBody>
      </p:sp>
      <p:sp>
        <p:nvSpPr>
          <p:cNvPr id="6" name="5 Conector"/>
          <p:cNvSpPr/>
          <p:nvPr/>
        </p:nvSpPr>
        <p:spPr>
          <a:xfrm>
            <a:off x="755576" y="191683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 de flecha"/>
          <p:cNvCxnSpPr>
            <a:endCxn id="6" idx="7"/>
          </p:cNvCxnSpPr>
          <p:nvPr/>
        </p:nvCxnSpPr>
        <p:spPr>
          <a:xfrm flipH="1">
            <a:off x="878501" y="1196752"/>
            <a:ext cx="1245227" cy="74117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755576" y="1268760"/>
            <a:ext cx="101444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/>
              <a:t>distancia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79512" y="4941168"/>
            <a:ext cx="57606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distancia se ve entre el punto</a:t>
            </a:r>
          </a:p>
          <a:p>
            <a:pPr algn="ctr"/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cambiado y la nueva traza (P’) </a:t>
            </a:r>
            <a:endParaRPr lang="es-E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Distancias (giros y cambios)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>
                <a:solidFill>
                  <a:schemeClr val="tx2"/>
                </a:solidFill>
              </a:rPr>
              <a:t>Diédrico</a:t>
            </a:r>
            <a:endParaRPr lang="es-ES" sz="3600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404664"/>
            <a:ext cx="80020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Distancia entre planos oblicuos paralelos</a:t>
            </a:r>
            <a:endParaRPr lang="es-E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441810" y="0"/>
            <a:ext cx="87021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Giro de un plano oblicuo a </a:t>
            </a:r>
            <a:r>
              <a:rPr lang="es-ES_tradnl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proy</a:t>
            </a:r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Vertical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940152" y="1700808"/>
            <a:ext cx="3012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>
                <a:solidFill>
                  <a:srgbClr val="FF0000"/>
                </a:solidFill>
              </a:rPr>
              <a:t>Eje vertical contenido en V</a:t>
            </a:r>
            <a:endParaRPr lang="es-ES" sz="2000" b="1" dirty="0">
              <a:solidFill>
                <a:srgbClr val="FF0000"/>
              </a:solidFill>
            </a:endParaRPr>
          </a:p>
        </p:txBody>
      </p:sp>
      <p:cxnSp>
        <p:nvCxnSpPr>
          <p:cNvPr id="6" name="5 Conector recto de flecha"/>
          <p:cNvCxnSpPr>
            <a:stCxn id="4" idx="1"/>
          </p:cNvCxnSpPr>
          <p:nvPr/>
        </p:nvCxnSpPr>
        <p:spPr>
          <a:xfrm flipH="1" flipV="1">
            <a:off x="5076056" y="1484785"/>
            <a:ext cx="864096" cy="4160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5796136" y="836712"/>
            <a:ext cx="2218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/>
              <a:t>Punto fijo del plano</a:t>
            </a:r>
            <a:endParaRPr lang="es-ES" sz="2000" dirty="0"/>
          </a:p>
        </p:txBody>
      </p:sp>
      <p:cxnSp>
        <p:nvCxnSpPr>
          <p:cNvPr id="11" name="10 Conector recto de flecha"/>
          <p:cNvCxnSpPr/>
          <p:nvPr/>
        </p:nvCxnSpPr>
        <p:spPr>
          <a:xfrm flipH="1" flipV="1">
            <a:off x="4932040" y="620688"/>
            <a:ext cx="864096" cy="4160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51520" y="5013176"/>
            <a:ext cx="2529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/>
              <a:t>Traza horizontal girada</a:t>
            </a:r>
            <a:endParaRPr lang="es-ES" sz="2000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395536" y="5373216"/>
            <a:ext cx="2664296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395536" y="1268760"/>
            <a:ext cx="2861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/>
              <a:t>Girar la recta horizontal</a:t>
            </a:r>
          </a:p>
          <a:p>
            <a:r>
              <a:rPr lang="es-ES_tradnl" sz="2000" dirty="0" smtClean="0"/>
              <a:t>Hasta convertirla en recta</a:t>
            </a:r>
          </a:p>
          <a:p>
            <a:r>
              <a:rPr lang="es-ES_tradnl" sz="2000" dirty="0" smtClean="0"/>
              <a:t>De punta.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Distancias punto-plano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>
                <a:solidFill>
                  <a:schemeClr val="tx2"/>
                </a:solidFill>
              </a:rPr>
              <a:t>Diédrico</a:t>
            </a:r>
            <a:endParaRPr lang="es-ES" sz="36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46424"/>
            <a:ext cx="7316787" cy="537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4788024" y="1484784"/>
            <a:ext cx="348345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distancia entre </a:t>
            </a:r>
          </a:p>
          <a:p>
            <a:pPr algn="ctr"/>
            <a:r>
              <a:rPr lang="es-ES_tradnl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 punto </a:t>
            </a:r>
            <a:r>
              <a:rPr lang="es-ES_tradnl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y un </a:t>
            </a:r>
          </a:p>
          <a:p>
            <a:pPr algn="ctr"/>
            <a:r>
              <a:rPr lang="es-ES_tradnl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Plano oblicuo (AC)</a:t>
            </a:r>
          </a:p>
          <a:p>
            <a:pPr algn="ctr"/>
            <a:r>
              <a:rPr lang="es-ES_tradnl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 un segmento </a:t>
            </a:r>
          </a:p>
          <a:p>
            <a:pPr algn="ctr"/>
            <a:r>
              <a:rPr lang="es-ES_tradnl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oblicuo</a:t>
            </a:r>
            <a:r>
              <a:rPr lang="es-ES_tradnl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s-E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441810" y="0"/>
            <a:ext cx="87021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Giro de un plano oblicuo a </a:t>
            </a:r>
            <a:r>
              <a:rPr lang="es-ES_tradnl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proy</a:t>
            </a:r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Vertical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908720"/>
            <a:ext cx="33440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/>
              <a:t>El giro del plano a proyectante</a:t>
            </a:r>
          </a:p>
          <a:p>
            <a:r>
              <a:rPr lang="es-ES_tradnl" sz="2000" dirty="0" smtClean="0"/>
              <a:t>Vertical se reduce a girar su</a:t>
            </a:r>
          </a:p>
          <a:p>
            <a:r>
              <a:rPr lang="es-ES_tradnl" sz="2000" dirty="0" smtClean="0"/>
              <a:t>Traza horizontal P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156176" y="2060848"/>
            <a:ext cx="2871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/>
              <a:t>El eje de giro corta a traza</a:t>
            </a:r>
          </a:p>
          <a:p>
            <a:r>
              <a:rPr lang="es-ES_tradnl" sz="2000" dirty="0" smtClean="0"/>
              <a:t>Vertical del plano</a:t>
            </a:r>
            <a:endParaRPr lang="es-ES" sz="2000" dirty="0"/>
          </a:p>
        </p:txBody>
      </p:sp>
      <p:cxnSp>
        <p:nvCxnSpPr>
          <p:cNvPr id="6" name="5 Conector recto de flecha"/>
          <p:cNvCxnSpPr/>
          <p:nvPr/>
        </p:nvCxnSpPr>
        <p:spPr>
          <a:xfrm flipH="1" flipV="1">
            <a:off x="5004048" y="692697"/>
            <a:ext cx="2592288" cy="13681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6084168" y="5445224"/>
            <a:ext cx="285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/>
              <a:t>Sólo se necesita girar la</a:t>
            </a:r>
          </a:p>
          <a:p>
            <a:r>
              <a:rPr lang="es-ES_tradnl" sz="2000" dirty="0" smtClean="0"/>
              <a:t>Traza horizontal del plano</a:t>
            </a:r>
            <a:endParaRPr lang="es-ES" sz="2000" dirty="0"/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5292080" y="6165304"/>
            <a:ext cx="34563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1835696" y="188640"/>
            <a:ext cx="57202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Distancia planos paralelos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609927" y="476672"/>
            <a:ext cx="1090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Giro</a:t>
            </a:r>
            <a:endParaRPr lang="es-E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6156176" y="2060848"/>
            <a:ext cx="2640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/>
              <a:t>El eje de giro corta a las</a:t>
            </a:r>
          </a:p>
          <a:p>
            <a:r>
              <a:rPr lang="es-ES_tradnl" sz="2000" dirty="0" smtClean="0"/>
              <a:t>Trazas de los planos</a:t>
            </a:r>
            <a:endParaRPr lang="es-ES" sz="2000" dirty="0"/>
          </a:p>
        </p:txBody>
      </p:sp>
      <p:cxnSp>
        <p:nvCxnSpPr>
          <p:cNvPr id="4" name="3 Conector recto de flecha"/>
          <p:cNvCxnSpPr/>
          <p:nvPr/>
        </p:nvCxnSpPr>
        <p:spPr>
          <a:xfrm flipH="1" flipV="1">
            <a:off x="5004048" y="692697"/>
            <a:ext cx="2592288" cy="13681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 flipH="1">
            <a:off x="5076056" y="2708920"/>
            <a:ext cx="2016224" cy="216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1835696" y="188640"/>
            <a:ext cx="57202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Distancia planos paralelos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32656"/>
            <a:ext cx="9144000" cy="61007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 de flecha"/>
          <p:cNvCxnSpPr/>
          <p:nvPr/>
        </p:nvCxnSpPr>
        <p:spPr>
          <a:xfrm flipH="1">
            <a:off x="3995936" y="3789040"/>
            <a:ext cx="936104" cy="122413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1835696" y="188640"/>
            <a:ext cx="57202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Distancia planos paralelos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444208" y="4509120"/>
            <a:ext cx="25349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/>
              <a:t>Solo hay que girar las</a:t>
            </a:r>
          </a:p>
          <a:p>
            <a:r>
              <a:rPr lang="es-ES_tradnl" sz="2000" dirty="0" smtClean="0"/>
              <a:t>Trazas horizontales de </a:t>
            </a:r>
          </a:p>
          <a:p>
            <a:r>
              <a:rPr lang="es-ES_tradnl" sz="2000" dirty="0" smtClean="0"/>
              <a:t>Los planos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923928" y="5517232"/>
            <a:ext cx="518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>
                <a:solidFill>
                  <a:schemeClr val="tx2"/>
                </a:solidFill>
              </a:rPr>
              <a:t>(Q)</a:t>
            </a:r>
            <a:endParaRPr lang="es-ES" sz="2000" dirty="0">
              <a:solidFill>
                <a:schemeClr val="tx2"/>
              </a:solidFill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 flipH="1">
            <a:off x="4499992" y="3789040"/>
            <a:ext cx="432048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1835696" y="188640"/>
            <a:ext cx="57202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Distancia planos paralelos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923928" y="5517232"/>
            <a:ext cx="518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>
                <a:solidFill>
                  <a:schemeClr val="tx2"/>
                </a:solidFill>
              </a:rPr>
              <a:t>(Q)</a:t>
            </a:r>
            <a:endParaRPr lang="es-ES" sz="2000" dirty="0">
              <a:solidFill>
                <a:schemeClr val="tx2"/>
              </a:solidFill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 flipH="1">
            <a:off x="3347864" y="3789040"/>
            <a:ext cx="1584176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flipH="1">
            <a:off x="3995936" y="3789040"/>
            <a:ext cx="936104" cy="122413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1835696" y="188640"/>
            <a:ext cx="57202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Distancia planos paralelos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923928" y="5517232"/>
            <a:ext cx="518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>
                <a:solidFill>
                  <a:schemeClr val="tx2"/>
                </a:solidFill>
              </a:rPr>
              <a:t>(Q)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35696" y="188640"/>
            <a:ext cx="57202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Distancia planos paralelos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923928" y="5517232"/>
            <a:ext cx="518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>
                <a:solidFill>
                  <a:schemeClr val="tx2"/>
                </a:solidFill>
              </a:rPr>
              <a:t>(Q)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35696" y="188640"/>
            <a:ext cx="57202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Distancia planos paralelos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1915232" y="0"/>
            <a:ext cx="5755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Procedimiento alternativo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580112" y="836712"/>
            <a:ext cx="30842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 smtClean="0"/>
              <a:t>El giro de los planos puede </a:t>
            </a:r>
          </a:p>
          <a:p>
            <a:r>
              <a:rPr lang="es-ES_tradnl" sz="2000" dirty="0" smtClean="0"/>
              <a:t>Reducirse a girar las trazas</a:t>
            </a:r>
          </a:p>
          <a:p>
            <a:r>
              <a:rPr lang="es-ES_tradnl" sz="2000" dirty="0" smtClean="0"/>
              <a:t>Horizontales y mantener las</a:t>
            </a:r>
          </a:p>
          <a:p>
            <a:r>
              <a:rPr lang="es-ES_tradnl" sz="2000" dirty="0" smtClean="0"/>
              <a:t>Trazas verticales PARALELAS</a:t>
            </a:r>
            <a:endParaRPr lang="es-ES" sz="2000" dirty="0"/>
          </a:p>
        </p:txBody>
      </p:sp>
      <p:cxnSp>
        <p:nvCxnSpPr>
          <p:cNvPr id="6" name="5 Conector recto"/>
          <p:cNvCxnSpPr/>
          <p:nvPr/>
        </p:nvCxnSpPr>
        <p:spPr>
          <a:xfrm flipV="1">
            <a:off x="1115616" y="908720"/>
            <a:ext cx="2448272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115616" y="3933056"/>
            <a:ext cx="324036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H="1">
            <a:off x="3491880" y="3861048"/>
            <a:ext cx="1368152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H="1">
            <a:off x="2555776" y="3861048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13 Conector"/>
          <p:cNvSpPr/>
          <p:nvPr/>
        </p:nvSpPr>
        <p:spPr>
          <a:xfrm>
            <a:off x="2555776" y="1628800"/>
            <a:ext cx="4608512" cy="4536504"/>
          </a:xfrm>
          <a:prstGeom prst="flowChartConnecto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2"/>
          </p:cNvCxnSpPr>
          <p:nvPr/>
        </p:nvCxnSpPr>
        <p:spPr>
          <a:xfrm>
            <a:off x="2555776" y="3897052"/>
            <a:ext cx="0" cy="23402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14" idx="2"/>
          </p:cNvCxnSpPr>
          <p:nvPr/>
        </p:nvCxnSpPr>
        <p:spPr>
          <a:xfrm flipV="1">
            <a:off x="2555776" y="908720"/>
            <a:ext cx="1440160" cy="29883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2051720" y="5733256"/>
            <a:ext cx="58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(Q)</a:t>
            </a:r>
            <a:endParaRPr lang="es-E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Distancias (giros y cambios)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>
                <a:solidFill>
                  <a:schemeClr val="tx2"/>
                </a:solidFill>
              </a:rPr>
              <a:t>Diédrico</a:t>
            </a:r>
            <a:endParaRPr lang="es-ES" sz="3600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304073" y="0"/>
            <a:ext cx="69776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Distancia entre planos paralelos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>
                <a:solidFill>
                  <a:schemeClr val="tx2"/>
                </a:solidFill>
              </a:rPr>
              <a:t>Diédrico</a:t>
            </a:r>
            <a:endParaRPr lang="es-ES" sz="3600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6120680" cy="534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1156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Distancias punto-plano</a:t>
            </a:r>
            <a:endParaRPr kumimoji="0" lang="es-ES" sz="4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624290" y="1628800"/>
            <a:ext cx="351971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Cuando el plano </a:t>
            </a:r>
          </a:p>
          <a:p>
            <a:pPr algn="ctr"/>
            <a:r>
              <a:rPr lang="es-E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 proyectante</a:t>
            </a:r>
          </a:p>
          <a:p>
            <a:pPr algn="ctr"/>
            <a:r>
              <a:rPr lang="es-ES_tradnl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Esa distancia puede</a:t>
            </a:r>
          </a:p>
          <a:p>
            <a:pPr algn="ctr"/>
            <a:r>
              <a:rPr lang="es-ES_tradnl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Verse directamente</a:t>
            </a:r>
            <a:endParaRPr lang="es-E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403648" y="5373215"/>
            <a:ext cx="2640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La distancia se proyecta en verdadera magnitud</a:t>
            </a:r>
            <a:endParaRPr lang="es-ES" sz="2000" dirty="0"/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3491880" y="4725144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5868144" y="5013176"/>
            <a:ext cx="3065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rgbClr val="FF0000"/>
                </a:solidFill>
              </a:rPr>
              <a:t>(DISTANCIA ENTRE UN</a:t>
            </a:r>
          </a:p>
          <a:p>
            <a:r>
              <a:rPr lang="es-ES_tradnl" b="1" dirty="0" smtClean="0">
                <a:solidFill>
                  <a:srgbClr val="FF0000"/>
                </a:solidFill>
              </a:rPr>
              <a:t>PUNTO  A Y UN PROYECTANTE</a:t>
            </a:r>
          </a:p>
          <a:p>
            <a:r>
              <a:rPr lang="es-ES_tradnl" b="1" dirty="0" smtClean="0">
                <a:solidFill>
                  <a:srgbClr val="FF0000"/>
                </a:solidFill>
              </a:rPr>
              <a:t>HORIZONTAL)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Distancias (giros y cambios)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>
                <a:solidFill>
                  <a:schemeClr val="tx2"/>
                </a:solidFill>
              </a:rPr>
              <a:t>Diédrico</a:t>
            </a:r>
            <a:endParaRPr lang="es-ES" sz="3600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304073" y="0"/>
            <a:ext cx="69776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Distancia entre planos paralelos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776864" cy="560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6300192" y="764704"/>
            <a:ext cx="2415187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 distancia entre dos </a:t>
            </a:r>
          </a:p>
          <a:p>
            <a:pPr algn="ctr"/>
            <a:r>
              <a:rPr lang="es-ES_tradnl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Planos paralelos puede verse</a:t>
            </a:r>
          </a:p>
          <a:p>
            <a:pPr algn="ctr"/>
            <a:r>
              <a:rPr lang="es-ES_tradnl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Directamente cuando son </a:t>
            </a:r>
          </a:p>
          <a:p>
            <a:pPr algn="ctr"/>
            <a:r>
              <a:rPr lang="es-ES_tradnl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proyectantes</a:t>
            </a:r>
            <a:endParaRPr lang="es-E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a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1304073" y="0"/>
            <a:ext cx="69776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Distancia entre planos paralelos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76256" y="548680"/>
            <a:ext cx="19639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Cambio</a:t>
            </a:r>
            <a:endParaRPr lang="es-E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b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1304073" y="0"/>
            <a:ext cx="69776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Distancia entre planos paralelos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836712"/>
            <a:ext cx="2629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La nueva línea de tierra</a:t>
            </a:r>
          </a:p>
          <a:p>
            <a:r>
              <a:rPr lang="es-ES_tradnl" dirty="0" smtClean="0"/>
              <a:t>Se elige perpendicular a </a:t>
            </a:r>
          </a:p>
          <a:p>
            <a:r>
              <a:rPr lang="es-ES_tradnl" dirty="0" smtClean="0"/>
              <a:t>Las trazas horizontales de </a:t>
            </a:r>
          </a:p>
          <a:p>
            <a:r>
              <a:rPr lang="es-ES_tradnl" dirty="0" smtClean="0"/>
              <a:t>Los planos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c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1304073" y="0"/>
            <a:ext cx="69776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Distancia entre planos paralelos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836712"/>
            <a:ext cx="2629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La nueva línea de tierra</a:t>
            </a:r>
          </a:p>
          <a:p>
            <a:r>
              <a:rPr lang="es-ES_tradnl" dirty="0" smtClean="0"/>
              <a:t>Se elige perpendicular a </a:t>
            </a:r>
          </a:p>
          <a:p>
            <a:r>
              <a:rPr lang="es-ES_tradnl" dirty="0" smtClean="0"/>
              <a:t>Las trazas horizontales de </a:t>
            </a:r>
          </a:p>
          <a:p>
            <a:r>
              <a:rPr lang="es-ES_tradnl" dirty="0" smtClean="0"/>
              <a:t>Los planos</a:t>
            </a:r>
            <a:endParaRPr lang="es-ES" dirty="0"/>
          </a:p>
        </p:txBody>
      </p:sp>
      <p:cxnSp>
        <p:nvCxnSpPr>
          <p:cNvPr id="6" name="5 Conector recto"/>
          <p:cNvCxnSpPr/>
          <p:nvPr/>
        </p:nvCxnSpPr>
        <p:spPr>
          <a:xfrm flipH="1" flipV="1">
            <a:off x="899592" y="2348880"/>
            <a:ext cx="2088232" cy="15841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907704" y="2852936"/>
            <a:ext cx="21602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1979712" y="2924944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467544" y="5373216"/>
            <a:ext cx="3046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Las horizontales de cada plano</a:t>
            </a:r>
          </a:p>
          <a:p>
            <a:r>
              <a:rPr lang="es-ES_tradnl" dirty="0" smtClean="0"/>
              <a:t>Se cambian a rectas de punta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d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1304073" y="0"/>
            <a:ext cx="69776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Distancia entre planos paralelos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5373216"/>
            <a:ext cx="3046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Las horizontales de cada plano</a:t>
            </a:r>
          </a:p>
          <a:p>
            <a:r>
              <a:rPr lang="es-ES_tradnl" dirty="0" smtClean="0"/>
              <a:t>Se cambian a rectas de punta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1304073" y="0"/>
            <a:ext cx="69776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Distancia entre planos paralelos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5373216"/>
            <a:ext cx="4189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Las  trazas verticales de las rectas de punta</a:t>
            </a:r>
          </a:p>
          <a:p>
            <a:r>
              <a:rPr lang="es-ES_tradnl" dirty="0" smtClean="0"/>
              <a:t>Nos dan la </a:t>
            </a:r>
            <a:r>
              <a:rPr lang="es-ES_tradnl" dirty="0" err="1" smtClean="0"/>
              <a:t>inclinacion</a:t>
            </a:r>
            <a:r>
              <a:rPr lang="es-ES_tradnl" dirty="0" smtClean="0"/>
              <a:t> de las nuevas trazas</a:t>
            </a:r>
          </a:p>
          <a:p>
            <a:r>
              <a:rPr lang="es-ES_tradnl" dirty="0" smtClean="0"/>
              <a:t>Verticales de los planos (P’)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f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1304073" y="0"/>
            <a:ext cx="69776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Distancia entre planos paralelos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g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1304073" y="0"/>
            <a:ext cx="69776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Distancia entre planos paralelos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5373216"/>
            <a:ext cx="3779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La distancia entre los planos paralelos </a:t>
            </a:r>
          </a:p>
          <a:p>
            <a:r>
              <a:rPr lang="es-ES_tradnl" dirty="0" smtClean="0"/>
              <a:t>Se ve en verdadera magnitud en el V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4800" dirty="0" smtClean="0">
                <a:solidFill>
                  <a:srgbClr val="FF0000"/>
                </a:solidFill>
              </a:rPr>
              <a:t>Abatimientos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>
                <a:solidFill>
                  <a:schemeClr val="tx2"/>
                </a:solidFill>
              </a:rPr>
              <a:t>Diédrico</a:t>
            </a:r>
            <a:endParaRPr lang="es-ES" sz="3600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018858" y="0"/>
            <a:ext cx="55481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Abatimiento de un punto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018858" y="0"/>
            <a:ext cx="55481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Abatimiento de un punto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200800" cy="570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>
          <a:xfrm flipV="1">
            <a:off x="1907704" y="908720"/>
            <a:ext cx="3168352" cy="31683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H="1">
            <a:off x="1331640" y="4077072"/>
            <a:ext cx="576064" cy="15121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2051720" y="0"/>
            <a:ext cx="5203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Distancia punto-plano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609927" y="476672"/>
            <a:ext cx="1090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Giro</a:t>
            </a:r>
            <a:endParaRPr lang="es-E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611560" y="486916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Situamos un punto en un plano (en una horizontal del plano)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51520" y="548680"/>
            <a:ext cx="34109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Primer método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611560" y="486916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Situamos un punto en un plano (en una horizontal del plano)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95536" y="422108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El radio de abatimiento es la hipotenusa de un triángulo cuyos catetos son: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515719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_tradnl" b="1" dirty="0" smtClean="0">
                <a:solidFill>
                  <a:srgbClr val="FF0000"/>
                </a:solidFill>
              </a:rPr>
              <a:t>La distancia de la proyección horizontal a la traza P</a:t>
            </a:r>
          </a:p>
          <a:p>
            <a:pPr>
              <a:buFontTx/>
              <a:buChar char="-"/>
            </a:pPr>
            <a:r>
              <a:rPr lang="es-ES_tradnl" b="1" dirty="0" smtClean="0">
                <a:solidFill>
                  <a:srgbClr val="FF0000"/>
                </a:solidFill>
              </a:rPr>
              <a:t>La cota del punto.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23528" y="422108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El punto se abate siguiendo una dirección perpendicular a la traza P del plano.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4800" dirty="0" smtClean="0">
                <a:solidFill>
                  <a:srgbClr val="FF0000"/>
                </a:solidFill>
              </a:rPr>
              <a:t>Abatimientos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>
                <a:solidFill>
                  <a:schemeClr val="tx2"/>
                </a:solidFill>
              </a:rPr>
              <a:t>Diédrico</a:t>
            </a:r>
            <a:endParaRPr lang="es-ES" sz="3600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368746" y="0"/>
            <a:ext cx="68483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Abatimiento de </a:t>
            </a:r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traza vertical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68746" y="0"/>
            <a:ext cx="68483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Abatimiento de </a:t>
            </a:r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traza vertical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52736"/>
            <a:ext cx="400998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a.bmp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9575"/>
            <a:ext cx="9144000" cy="60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47939" y="548680"/>
            <a:ext cx="38181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Segundo método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5373216"/>
            <a:ext cx="3913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Otra forma de abatir un plano consiste </a:t>
            </a:r>
          </a:p>
          <a:p>
            <a:r>
              <a:rPr lang="es-ES_tradnl" dirty="0" smtClean="0"/>
              <a:t>En abatir su traza vertical (P’) sobre el H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b.bmp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9575"/>
            <a:ext cx="9144000" cy="60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467544" y="5373216"/>
            <a:ext cx="449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Se elige un punto en la traza vertical del plano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c.bmp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9575"/>
            <a:ext cx="9144000" cy="60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467544" y="5373216"/>
            <a:ext cx="488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Este punto se abatirá siguiendo una perpendicular</a:t>
            </a:r>
          </a:p>
          <a:p>
            <a:r>
              <a:rPr lang="es-ES_tradnl" dirty="0" smtClean="0"/>
              <a:t>A la traza P del plano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d.bmp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9575"/>
            <a:ext cx="9144000" cy="60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1520" y="3429000"/>
            <a:ext cx="31284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El radio de abatimiento  es </a:t>
            </a:r>
          </a:p>
          <a:p>
            <a:r>
              <a:rPr lang="es-ES_tradnl" dirty="0" smtClean="0"/>
              <a:t>la hipotenusa de un triángulo</a:t>
            </a:r>
          </a:p>
          <a:p>
            <a:r>
              <a:rPr lang="es-ES_tradnl" dirty="0" smtClean="0"/>
              <a:t>Cuyos catetos son:</a:t>
            </a:r>
          </a:p>
          <a:p>
            <a:pPr>
              <a:buFontTx/>
              <a:buChar char="-"/>
            </a:pPr>
            <a:r>
              <a:rPr lang="es-ES_tradnl" dirty="0" smtClean="0"/>
              <a:t>La distancia de v a la traza P</a:t>
            </a:r>
          </a:p>
          <a:p>
            <a:r>
              <a:rPr lang="es-ES_tradnl" dirty="0" smtClean="0"/>
              <a:t>-La cota del punto que se abate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5724128" y="2060848"/>
            <a:ext cx="43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 </a:t>
            </a:r>
            <a:r>
              <a:rPr lang="es-ES_tradnl" dirty="0" smtClean="0"/>
              <a:t> r’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084168" y="4725144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r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724128" y="2636912"/>
            <a:ext cx="262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Recta horizontal del plano</a:t>
            </a:r>
            <a:endParaRPr lang="es-ES" dirty="0"/>
          </a:p>
        </p:txBody>
      </p:sp>
      <p:cxnSp>
        <p:nvCxnSpPr>
          <p:cNvPr id="7" name="6 Conector recto de flecha"/>
          <p:cNvCxnSpPr/>
          <p:nvPr/>
        </p:nvCxnSpPr>
        <p:spPr>
          <a:xfrm flipH="1">
            <a:off x="5292080" y="2924944"/>
            <a:ext cx="1656184" cy="1512168"/>
          </a:xfrm>
          <a:prstGeom prst="straightConnector1">
            <a:avLst/>
          </a:prstGeom>
          <a:ln>
            <a:solidFill>
              <a:srgbClr val="FF0000"/>
            </a:solidFill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2987824" y="3717032"/>
            <a:ext cx="288032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2034923" y="0"/>
            <a:ext cx="5203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Distancia punto-plano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e.dib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9575"/>
            <a:ext cx="9144000" cy="60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f.bmp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9575"/>
            <a:ext cx="9144000" cy="60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g.bmp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9575"/>
            <a:ext cx="9144000" cy="60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h.bmp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9575"/>
            <a:ext cx="9144000" cy="60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12.bmp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9575"/>
            <a:ext cx="9144000" cy="60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5148064" y="3429000"/>
            <a:ext cx="35364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Una forma </a:t>
            </a:r>
            <a:r>
              <a:rPr lang="es-ES_tradnl" sz="2400" dirty="0" smtClean="0">
                <a:solidFill>
                  <a:srgbClr val="FF0000"/>
                </a:solidFill>
              </a:rPr>
              <a:t>alternativa </a:t>
            </a:r>
            <a:r>
              <a:rPr lang="es-ES_tradnl" dirty="0" smtClean="0"/>
              <a:t>de abatir </a:t>
            </a:r>
          </a:p>
          <a:p>
            <a:r>
              <a:rPr lang="es-ES_tradnl" dirty="0" smtClean="0"/>
              <a:t>La traza vertical del plano es </a:t>
            </a:r>
          </a:p>
          <a:p>
            <a:r>
              <a:rPr lang="es-ES_tradnl" b="1" dirty="0" smtClean="0">
                <a:solidFill>
                  <a:srgbClr val="FF0000"/>
                </a:solidFill>
              </a:rPr>
              <a:t>Transportar la distancia del vértice</a:t>
            </a:r>
          </a:p>
          <a:p>
            <a:r>
              <a:rPr lang="es-ES_tradnl" b="1" dirty="0" smtClean="0">
                <a:solidFill>
                  <a:srgbClr val="FF0000"/>
                </a:solidFill>
              </a:rPr>
              <a:t> </a:t>
            </a:r>
            <a:r>
              <a:rPr lang="es-ES_tradnl" b="1" dirty="0" smtClean="0">
                <a:solidFill>
                  <a:srgbClr val="FF0000"/>
                </a:solidFill>
              </a:rPr>
              <a:t>hasta v’ sobre la perpendicular</a:t>
            </a:r>
          </a:p>
          <a:p>
            <a:r>
              <a:rPr lang="es-ES_tradnl" b="1" dirty="0" smtClean="0">
                <a:solidFill>
                  <a:srgbClr val="FF0000"/>
                </a:solidFill>
              </a:rPr>
              <a:t> trazada desde v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flipH="1" flipV="1">
            <a:off x="1187624" y="1268760"/>
            <a:ext cx="1512168" cy="18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7 Arco"/>
          <p:cNvSpPr/>
          <p:nvPr/>
        </p:nvSpPr>
        <p:spPr>
          <a:xfrm rot="10431528">
            <a:off x="3173865" y="1128032"/>
            <a:ext cx="4299042" cy="37086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Arco"/>
          <p:cNvSpPr/>
          <p:nvPr/>
        </p:nvSpPr>
        <p:spPr>
          <a:xfrm rot="10800000">
            <a:off x="3275856" y="4437112"/>
            <a:ext cx="504056" cy="93610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Arco"/>
          <p:cNvSpPr/>
          <p:nvPr/>
        </p:nvSpPr>
        <p:spPr>
          <a:xfrm rot="5730582">
            <a:off x="2893254" y="4390597"/>
            <a:ext cx="504056" cy="113586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4800" dirty="0" smtClean="0">
                <a:solidFill>
                  <a:srgbClr val="FF0000"/>
                </a:solidFill>
              </a:rPr>
              <a:t>Abatimientos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>
                <a:solidFill>
                  <a:schemeClr val="tx2"/>
                </a:solidFill>
              </a:rPr>
              <a:t>Diédrico</a:t>
            </a:r>
            <a:endParaRPr lang="es-ES" sz="3600" dirty="0">
              <a:solidFill>
                <a:schemeClr val="tx2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87418" y="0"/>
            <a:ext cx="46110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Ángulo </a:t>
            </a:r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</a:t>
            </a:r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dos rectas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487418" y="0"/>
            <a:ext cx="46110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Ángulo </a:t>
            </a:r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</a:t>
            </a:r>
            <a:r>
              <a:rPr lang="es-ES_trad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dos rectas</a:t>
            </a:r>
            <a:endParaRPr lang="es-E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96147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13.bmp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9575"/>
            <a:ext cx="9144000" cy="60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2699792" y="0"/>
            <a:ext cx="37218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Ángulo </a:t>
            </a:r>
            <a:r>
              <a:rPr lang="es-ES_tradn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</a:t>
            </a:r>
            <a:r>
              <a:rPr lang="es-ES_tradn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dos rectas</a:t>
            </a:r>
            <a:endParaRPr lang="es-E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228184" y="3429000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El ángulo que forman dos rectas que se cortan se obtiene abatiendo el </a:t>
            </a:r>
            <a:r>
              <a:rPr lang="es-ES_tradnl" sz="2400" dirty="0" smtClean="0">
                <a:solidFill>
                  <a:srgbClr val="FF0000"/>
                </a:solidFill>
              </a:rPr>
              <a:t>plano que definen.</a:t>
            </a:r>
          </a:p>
          <a:p>
            <a:r>
              <a:rPr lang="es-ES_tradnl" sz="2400" dirty="0" smtClean="0"/>
              <a:t>Abatimos la traza V del plano</a:t>
            </a:r>
            <a:r>
              <a:rPr lang="es-ES_tradnl" sz="2400" dirty="0" smtClean="0">
                <a:solidFill>
                  <a:srgbClr val="FF0000"/>
                </a:solidFill>
              </a:rPr>
              <a:t> </a:t>
            </a:r>
          </a:p>
          <a:p>
            <a:endParaRPr lang="es-ES_tradnl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14.bmp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9575"/>
            <a:ext cx="9144000" cy="60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179512" y="764704"/>
            <a:ext cx="273630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Usamos las trazas verticales de las rectas </a:t>
            </a:r>
            <a:r>
              <a:rPr lang="es-ES_tradnl" sz="2400" dirty="0" smtClean="0">
                <a:solidFill>
                  <a:srgbClr val="FF0000"/>
                </a:solidFill>
              </a:rPr>
              <a:t>para abatir la traza V del plano.</a:t>
            </a:r>
          </a:p>
          <a:p>
            <a:endParaRPr lang="es-ES_tradnl" sz="2400" dirty="0" smtClean="0"/>
          </a:p>
          <a:p>
            <a:endParaRPr lang="es-ES_tradnl" sz="2400" dirty="0" smtClean="0"/>
          </a:p>
          <a:p>
            <a:endParaRPr lang="es-ES_tradnl" sz="2400" dirty="0" smtClean="0"/>
          </a:p>
          <a:p>
            <a:endParaRPr lang="es-ES_tradnl" sz="2400" dirty="0" smtClean="0"/>
          </a:p>
          <a:p>
            <a:endParaRPr lang="es-ES_tradnl" sz="2400" dirty="0" smtClean="0"/>
          </a:p>
          <a:p>
            <a:endParaRPr lang="es-ES_tradnl" sz="2400" dirty="0" smtClean="0"/>
          </a:p>
          <a:p>
            <a:r>
              <a:rPr lang="es-ES_tradnl" sz="2400" dirty="0" smtClean="0"/>
              <a:t>La traza horizontal de la recta no se mueve </a:t>
            </a:r>
            <a:r>
              <a:rPr lang="es-ES_tradnl" sz="2400" dirty="0" smtClean="0">
                <a:solidFill>
                  <a:srgbClr val="FF0000"/>
                </a:solidFill>
              </a:rPr>
              <a:t>por estar contenida</a:t>
            </a:r>
            <a:r>
              <a:rPr lang="es-ES_tradnl" sz="2400" dirty="0" smtClean="0"/>
              <a:t> en el eje de abatimiento.</a:t>
            </a:r>
            <a:r>
              <a:rPr lang="es-ES_tradnl" sz="2400" dirty="0" smtClean="0">
                <a:solidFill>
                  <a:srgbClr val="FF0000"/>
                </a:solidFill>
              </a:rPr>
              <a:t> </a:t>
            </a:r>
          </a:p>
          <a:p>
            <a:endParaRPr lang="es-ES_tradnl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15.bmp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9575"/>
            <a:ext cx="9144000" cy="60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23528" y="4221088"/>
            <a:ext cx="27363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rgbClr val="FF0000"/>
                </a:solidFill>
              </a:rPr>
              <a:t>La </a:t>
            </a:r>
            <a:r>
              <a:rPr lang="es-ES_tradnl" sz="2400" dirty="0" smtClean="0">
                <a:solidFill>
                  <a:srgbClr val="00B050"/>
                </a:solidFill>
              </a:rPr>
              <a:t>recta</a:t>
            </a:r>
            <a:r>
              <a:rPr lang="es-ES_tradnl" sz="2400" dirty="0" smtClean="0">
                <a:solidFill>
                  <a:srgbClr val="FF0000"/>
                </a:solidFill>
              </a:rPr>
              <a:t> queda abatida sobre el H uniendo la </a:t>
            </a:r>
            <a:r>
              <a:rPr lang="es-ES_tradnl" sz="2400" dirty="0" err="1" smtClean="0">
                <a:solidFill>
                  <a:srgbClr val="FF0000"/>
                </a:solidFill>
              </a:rPr>
              <a:t>proyeccion</a:t>
            </a:r>
            <a:r>
              <a:rPr lang="es-ES_tradnl" sz="2400" dirty="0" smtClean="0">
                <a:solidFill>
                  <a:srgbClr val="FF0000"/>
                </a:solidFill>
              </a:rPr>
              <a:t> h con la traza (V’) abatida. </a:t>
            </a:r>
          </a:p>
          <a:p>
            <a:endParaRPr lang="es-ES_tradnl" b="1" dirty="0" smtClean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88024" y="580526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00B050"/>
                </a:solidFill>
              </a:rPr>
              <a:t>(R)</a:t>
            </a:r>
            <a:endParaRPr lang="es-E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 flipV="1">
            <a:off x="2843808" y="764704"/>
            <a:ext cx="0" cy="2808312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411760" y="105273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 e</a:t>
            </a:r>
            <a:r>
              <a:rPr lang="es-ES_tradnl" dirty="0" smtClean="0"/>
              <a:t>’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843808" y="422108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 </a:t>
            </a:r>
            <a:r>
              <a:rPr lang="es-ES_tradnl" sz="2000" dirty="0"/>
              <a:t>e</a:t>
            </a:r>
            <a:r>
              <a:rPr lang="es-ES_tradnl" dirty="0" smtClean="0"/>
              <a:t>=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2034923" y="0"/>
            <a:ext cx="5203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Distancia punto-plano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16.bmp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9575"/>
            <a:ext cx="9144000" cy="60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95536" y="764704"/>
            <a:ext cx="27363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rgbClr val="FF0000"/>
                </a:solidFill>
              </a:rPr>
              <a:t>Para abatir la segunda recta, sólo se necesita abatir su traza V </a:t>
            </a:r>
          </a:p>
          <a:p>
            <a:endParaRPr lang="es-ES_tradnl" b="1" dirty="0" smtClean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23928" y="594928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FF0000"/>
                </a:solidFill>
              </a:rPr>
              <a:t>(v’)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88024" y="580526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00B050"/>
                </a:solidFill>
              </a:rPr>
              <a:t>(R)</a:t>
            </a:r>
            <a:endParaRPr lang="es-E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17.bmp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9575"/>
            <a:ext cx="9144000" cy="60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923928" y="594928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FF0000"/>
                </a:solidFill>
              </a:rPr>
              <a:t>(v’)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139952" y="479715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FF0000"/>
                </a:solidFill>
              </a:rPr>
              <a:t>(S)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88024" y="580526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00B050"/>
                </a:solidFill>
              </a:rPr>
              <a:t>(R)</a:t>
            </a:r>
            <a:endParaRPr lang="es-E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18.bmp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9575"/>
            <a:ext cx="9144000" cy="60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611560" y="1556792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rgbClr val="FF0000"/>
                </a:solidFill>
              </a:rPr>
              <a:t>El </a:t>
            </a:r>
            <a:r>
              <a:rPr lang="es-ES_tradnl" sz="2400" dirty="0" smtClean="0">
                <a:solidFill>
                  <a:srgbClr val="00B050"/>
                </a:solidFill>
              </a:rPr>
              <a:t>ángulo que forman las rectas</a:t>
            </a:r>
            <a:r>
              <a:rPr lang="es-ES_tradnl" sz="2400" dirty="0" smtClean="0">
                <a:solidFill>
                  <a:srgbClr val="FF0000"/>
                </a:solidFill>
              </a:rPr>
              <a:t> se mide sobre </a:t>
            </a:r>
            <a:r>
              <a:rPr lang="es-ES_tradnl" sz="2400" dirty="0" smtClean="0">
                <a:solidFill>
                  <a:srgbClr val="FF0000"/>
                </a:solidFill>
              </a:rPr>
              <a:t>las rectas abatidas en </a:t>
            </a:r>
            <a:r>
              <a:rPr lang="es-ES_tradnl" sz="2400" dirty="0" smtClean="0">
                <a:solidFill>
                  <a:srgbClr val="FF0000"/>
                </a:solidFill>
              </a:rPr>
              <a:t>el H. </a:t>
            </a:r>
          </a:p>
          <a:p>
            <a:endParaRPr lang="es-ES_tradnl" b="1" dirty="0" smtClean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139952" y="479715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FF0000"/>
                </a:solidFill>
              </a:rPr>
              <a:t>(S)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88024" y="580526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00B050"/>
                </a:solidFill>
              </a:rPr>
              <a:t>(R)</a:t>
            </a:r>
            <a:endParaRPr lang="es-E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2 Conector recto"/>
          <p:cNvCxnSpPr/>
          <p:nvPr/>
        </p:nvCxnSpPr>
        <p:spPr>
          <a:xfrm flipV="1">
            <a:off x="2843808" y="764704"/>
            <a:ext cx="0" cy="2808312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2411760" y="105273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 e</a:t>
            </a:r>
            <a:r>
              <a:rPr lang="es-ES_tradnl" dirty="0" smtClean="0"/>
              <a:t>’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843808" y="422108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 </a:t>
            </a:r>
            <a:r>
              <a:rPr lang="es-ES_tradnl" sz="2000" dirty="0"/>
              <a:t>e</a:t>
            </a:r>
            <a:r>
              <a:rPr lang="es-ES_tradnl" dirty="0" smtClean="0"/>
              <a:t>=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043608" y="184482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  (r</a:t>
            </a:r>
            <a:r>
              <a:rPr lang="es-ES_tradnl" dirty="0" smtClean="0"/>
              <a:t>’)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115616" y="52292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 </a:t>
            </a:r>
            <a:r>
              <a:rPr lang="es-ES_tradnl" sz="2400" dirty="0" smtClean="0"/>
              <a:t>(r</a:t>
            </a:r>
            <a:r>
              <a:rPr lang="es-ES_tradnl" dirty="0" smtClean="0"/>
              <a:t>)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034923" y="0"/>
            <a:ext cx="5203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Distancia punto-plano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827584" y="184482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  (r</a:t>
            </a:r>
            <a:r>
              <a:rPr lang="es-ES_tradnl" dirty="0" smtClean="0"/>
              <a:t>’)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52292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 </a:t>
            </a:r>
            <a:r>
              <a:rPr lang="es-ES_tradnl" sz="2400" dirty="0" smtClean="0"/>
              <a:t>(r</a:t>
            </a:r>
            <a:r>
              <a:rPr lang="es-ES_tradnl" dirty="0" smtClean="0"/>
              <a:t>)</a:t>
            </a:r>
            <a:endParaRPr lang="es-ES" dirty="0"/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2843808" y="764704"/>
            <a:ext cx="0" cy="2808312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2411760" y="105273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 e</a:t>
            </a:r>
            <a:r>
              <a:rPr lang="es-ES_tradnl" dirty="0" smtClean="0"/>
              <a:t>’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843808" y="422108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 </a:t>
            </a:r>
            <a:r>
              <a:rPr lang="es-ES_tradnl" sz="2000" dirty="0"/>
              <a:t>e</a:t>
            </a:r>
            <a:r>
              <a:rPr lang="es-ES_tradnl" dirty="0" smtClean="0"/>
              <a:t>=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034923" y="0"/>
            <a:ext cx="5203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Distancia punto-plano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agen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827584" y="184482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  (r</a:t>
            </a:r>
            <a:r>
              <a:rPr lang="es-ES_tradnl" dirty="0" smtClean="0"/>
              <a:t>’)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52292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 </a:t>
            </a:r>
            <a:r>
              <a:rPr lang="es-ES_tradnl" sz="2400" dirty="0" smtClean="0"/>
              <a:t>(r</a:t>
            </a:r>
            <a:r>
              <a:rPr lang="es-ES_tradnl" dirty="0" smtClean="0"/>
              <a:t>)</a:t>
            </a:r>
            <a:endParaRPr lang="es-ES" dirty="0"/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2843808" y="764704"/>
            <a:ext cx="0" cy="2808312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2411760" y="105273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 e</a:t>
            </a:r>
            <a:r>
              <a:rPr lang="es-ES_tradnl" dirty="0" smtClean="0"/>
              <a:t>’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843808" y="422108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 </a:t>
            </a:r>
            <a:r>
              <a:rPr lang="es-ES_tradnl" sz="2000" dirty="0"/>
              <a:t>e</a:t>
            </a:r>
            <a:r>
              <a:rPr lang="es-ES_tradnl" dirty="0" smtClean="0"/>
              <a:t>=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034923" y="0"/>
            <a:ext cx="5203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Distancia punto-plano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1547664" y="1772816"/>
            <a:ext cx="1296144" cy="50405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1475656" y="1628800"/>
            <a:ext cx="101444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_tradnl" dirty="0" smtClean="0"/>
              <a:t>distancia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833</Words>
  <Application>Microsoft Office PowerPoint</Application>
  <PresentationFormat>Presentación en pantalla (4:3)</PresentationFormat>
  <Paragraphs>195</Paragraphs>
  <Slides>62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3" baseType="lpstr">
      <vt:lpstr>Tema de Office</vt:lpstr>
      <vt:lpstr>Distancias (giros y cambios) y abatimientos</vt:lpstr>
      <vt:lpstr>Distancias punto-plano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Distancias (giros y cambios)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Distancias (giros y cambios)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Distancias (giros y cambios)</vt:lpstr>
      <vt:lpstr>Distancias (giros y cambios)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Abatimientos</vt:lpstr>
      <vt:lpstr>Diapositiva 39</vt:lpstr>
      <vt:lpstr>Diapositiva 40</vt:lpstr>
      <vt:lpstr>Diapositiva 41</vt:lpstr>
      <vt:lpstr>Diapositiva 42</vt:lpstr>
      <vt:lpstr>Diapositiva 43</vt:lpstr>
      <vt:lpstr>Abatimientos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Abatimientos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Distancias (giros y cambios)</dc:title>
  <dc:creator>Tomas</dc:creator>
  <cp:lastModifiedBy>Tomas</cp:lastModifiedBy>
  <cp:revision>36</cp:revision>
  <dcterms:created xsi:type="dcterms:W3CDTF">2012-02-01T22:40:23Z</dcterms:created>
  <dcterms:modified xsi:type="dcterms:W3CDTF">2012-02-05T16:20:02Z</dcterms:modified>
</cp:coreProperties>
</file>